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4" r:id="rId5"/>
    <p:sldId id="265" r:id="rId6"/>
    <p:sldId id="261" r:id="rId7"/>
    <p:sldId id="263" r:id="rId8"/>
    <p:sldId id="259" r:id="rId9"/>
    <p:sldId id="266" r:id="rId10"/>
    <p:sldId id="262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30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76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93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54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54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25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15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02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18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93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10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6C0C2-D3AA-4CB7-84E1-D710189805A2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4692-B52C-4061-8FE6-0FF074468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2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ы для презентаций по географии POWERPOINT (217 фото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23"/>
            <a:ext cx="12192000" cy="672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0327" y="2265218"/>
            <a:ext cx="1003761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ДОУ 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</a:t>
            </a:r>
          </a:p>
          <a:p>
            <a:pPr algn="ctr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9418" y="685800"/>
            <a:ext cx="6525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детский сад «Колосок»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43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50818" y="1205345"/>
            <a:ext cx="1084118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4470" marR="345440" indent="227965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педагогической диагностики является наблюдение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04470" marR="345440" indent="227965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Педагогическая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диагностика проводится два раза в год. Стартовая диагностика проводится в первой половине сентября и по мере поступления ребенка в дошкольную группу.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Финальная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диагностика проводится на завершающем этапе освоения программы каждой возрастной группы (вторая половина мая). Сравнение результатов стартовой и финальной диагностики позволяет выявить индивидуальную динамику развития ребенка.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37853" y="145473"/>
            <a:ext cx="103285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479991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0527" y="2327563"/>
            <a:ext cx="8395855" cy="101566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34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8345" y="644236"/>
            <a:ext cx="6795655" cy="97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4470" algn="ctr">
              <a:spcBef>
                <a:spcPts val="475"/>
              </a:spcBef>
              <a:spcAft>
                <a:spcPts val="0"/>
              </a:spcAft>
            </a:pPr>
            <a:r>
              <a:rPr lang="ru-RU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ОБРАЗОВАТЕЛЬНАЯ</a:t>
            </a:r>
            <a:r>
              <a:rPr lang="ru-RU" b="1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4470" algn="ctr">
              <a:spcBef>
                <a:spcPts val="475"/>
              </a:spcBef>
              <a:spcAft>
                <a:spcPts val="0"/>
              </a:spcAft>
            </a:pPr>
            <a:r>
              <a:rPr lang="ru-RU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 ОБРАЗОВАНИЯ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4470" indent="90170" algn="ctr">
              <a:spcAft>
                <a:spcPts val="0"/>
              </a:spcAft>
            </a:pP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МКДОУ «Колосок» с. </a:t>
            </a:r>
            <a:r>
              <a:rPr lang="ru-RU" sz="17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Ингарь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49582" y="644236"/>
            <a:ext cx="100168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программа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 в соответствии с Федеральным государственным образовательным стандартом</a:t>
            </a:r>
            <a:r>
              <a:rPr lang="ru-RU" sz="4400" spc="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</a:p>
          <a:p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 приказ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образования и науки Российской Федерации от 17 октября 2013  №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1155)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1414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08018" y="436418"/>
            <a:ext cx="10079182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4470" marR="347345" indent="38100" algn="just">
              <a:lnSpc>
                <a:spcPct val="105000"/>
              </a:lnSpc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Целью программы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разностороннее развитие ребенка в период дошкольного детства с учетом возрастных и индивидуальных особенностей на основе духовно- нравственных ценностей российского народа, исторических и национально-культурных </a:t>
            </a:r>
            <a:r>
              <a:rPr lang="ru-RU" sz="4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традиций.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58634" y="1"/>
            <a:ext cx="104740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>
              <a:spcBef>
                <a:spcPts val="5"/>
              </a:spcBef>
              <a:spcAft>
                <a:spcPts val="0"/>
              </a:spcAft>
            </a:pPr>
            <a:r>
              <a:rPr lang="ru-RU" sz="3600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8635" y="665018"/>
            <a:ext cx="10633366" cy="676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4805" lvl="0" algn="just">
              <a:lnSpc>
                <a:spcPct val="105000"/>
              </a:lnSpc>
              <a:spcBef>
                <a:spcPts val="90"/>
              </a:spcBef>
              <a:spcAft>
                <a:spcPts val="0"/>
              </a:spcAft>
              <a:buSzPts val="1200"/>
              <a:tabLst>
                <a:tab pos="65278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единых для Российской Федерации содержания дошкольного образования и планируемых результатов освоения программы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marR="344805" lvl="0" indent="-342900" algn="just">
              <a:lnSpc>
                <a:spcPct val="105000"/>
              </a:lnSpc>
              <a:spcBef>
                <a:spcPts val="9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652780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базовым ценностям российского народа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44805" indent="-342900" algn="just">
              <a:lnSpc>
                <a:spcPct val="105000"/>
              </a:lnSpc>
              <a:spcBef>
                <a:spcPts val="90"/>
              </a:spcBef>
              <a:buSzPts val="1200"/>
              <a:buFont typeface="Arial" panose="020B0604020202020204" pitchFamily="34" charset="0"/>
              <a:buChar char="•"/>
              <a:tabLst>
                <a:tab pos="652780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на основе учета возрастных и индивидуальных особенностей развития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marR="344805" lvl="0" indent="-342900" algn="just">
              <a:lnSpc>
                <a:spcPct val="105000"/>
              </a:lnSpc>
              <a:spcBef>
                <a:spcPts val="90"/>
              </a:spcBef>
              <a:buSzPts val="1200"/>
              <a:buFont typeface="Arial" panose="020B0604020202020204" pitchFamily="34" charset="0"/>
              <a:buChar char="•"/>
              <a:tabLst>
                <a:tab pos="652780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pPr marL="342900" marR="344805" lvl="0" indent="-342900" algn="just">
              <a:lnSpc>
                <a:spcPct val="105000"/>
              </a:lnSpc>
              <a:spcBef>
                <a:spcPts val="90"/>
              </a:spcBef>
              <a:buSzPts val="1200"/>
              <a:buFont typeface="Arial" panose="020B0604020202020204" pitchFamily="34" charset="0"/>
              <a:buChar char="•"/>
              <a:tabLst>
                <a:tab pos="652780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342900" marR="344805" indent="-342900" algn="just">
              <a:lnSpc>
                <a:spcPct val="105000"/>
              </a:lnSpc>
              <a:spcBef>
                <a:spcPts val="9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652780" algn="l"/>
              </a:tabLst>
            </a:pPr>
            <a:endParaRPr lang="ru-RU" sz="2800" dirty="0"/>
          </a:p>
          <a:p>
            <a:pPr marL="342900" marR="344805" lvl="0" indent="-342900" algn="just">
              <a:lnSpc>
                <a:spcPct val="105000"/>
              </a:lnSpc>
              <a:spcBef>
                <a:spcPts val="9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652780" algn="l"/>
              </a:tabLst>
            </a:pPr>
            <a:endParaRPr lang="ru-RU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6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37854" y="1101437"/>
            <a:ext cx="10654145" cy="601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344805" lvl="0" indent="-457200" algn="just">
              <a:lnSpc>
                <a:spcPct val="105000"/>
              </a:lnSpc>
              <a:spcBef>
                <a:spcPts val="90"/>
              </a:spcBef>
              <a:buSzPts val="1200"/>
              <a:buFont typeface="Arial" panose="020B0604020202020204" pitchFamily="34" charset="0"/>
              <a:buChar char="•"/>
              <a:tabLst>
                <a:tab pos="652780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pPr marL="457200" marR="344805" lvl="0" indent="-457200" algn="just">
              <a:lnSpc>
                <a:spcPct val="105000"/>
              </a:lnSpc>
              <a:spcBef>
                <a:spcPts val="90"/>
              </a:spcBef>
              <a:buSzPts val="1200"/>
              <a:buFont typeface="Arial" panose="020B0604020202020204" pitchFamily="34" charset="0"/>
              <a:buChar char="•"/>
              <a:tabLst>
                <a:tab pos="652780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охраны и укрепления здоровья детей, обеспечения их безопасности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marR="344805" indent="-457200" algn="just">
              <a:lnSpc>
                <a:spcPct val="105000"/>
              </a:lnSpc>
              <a:spcBef>
                <a:spcPts val="90"/>
              </a:spcBef>
              <a:buSzPts val="1200"/>
              <a:buFont typeface="Arial" panose="020B0604020202020204" pitchFamily="34" charset="0"/>
              <a:buChar char="•"/>
              <a:tabLst>
                <a:tab pos="652780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marL="457200" marR="344805" lvl="0" indent="-457200" algn="just">
              <a:lnSpc>
                <a:spcPct val="105000"/>
              </a:lnSpc>
              <a:spcBef>
                <a:spcPts val="90"/>
              </a:spcBef>
              <a:buSzPts val="1200"/>
              <a:buFont typeface="Arial" panose="020B0604020202020204" pitchFamily="34" charset="0"/>
              <a:buChar char="•"/>
              <a:tabLst>
                <a:tab pos="652780" algn="l"/>
              </a:tabLst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3491" y="332510"/>
            <a:ext cx="2763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6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09255" y="290945"/>
            <a:ext cx="108827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4470" marR="346075" indent="448945" algn="just"/>
            <a:r>
              <a:rPr lang="ru-RU" sz="4000" spc="-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отвечает образовательному запросу социума, обеспечивает развитие личности детей в возрасте от 2 месяцев до 8 лет в различных видах общения и деятельности, с учетом их возрастных, индивидуальных, психологических и физических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60333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20983" y="498764"/>
            <a:ext cx="1057101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ФОП ДО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образовательной области сформулированы задачи и содержание образовательной деятельности, предусмотренное для освоения в каждой возрастной группе детей в возрасте от двух месяцев до семи-восьми лет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2.Представлены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воспитания, направленные на приобщение детей к ценностям российского народа, формирование у них ценностного отношения к окружающему миру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3.Более конкретное и дифференцированное по возрастам описание воспитательных задач приводится в Программе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401168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4273" y="810491"/>
            <a:ext cx="8437417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3880" algn="just">
              <a:lnSpc>
                <a:spcPct val="107000"/>
              </a:lnSpc>
              <a:spcBef>
                <a:spcPts val="10"/>
              </a:spcBef>
              <a:spcAft>
                <a:spcPts val="800"/>
              </a:spcAft>
            </a:pP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Приоритетные</a:t>
            </a:r>
            <a:r>
              <a:rPr lang="ru-RU" sz="4400" b="1" spc="-5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направления:</a:t>
            </a:r>
            <a:endParaRPr lang="ru-RU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8508" y="1828800"/>
            <a:ext cx="619298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Патриотическое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Этико-эстетическое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18509" y="3647537"/>
            <a:ext cx="5902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ypresentation.ru/documents/a18a2b6f9a494bf3e587f928a4fd03c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00201" y="374073"/>
            <a:ext cx="10224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</a:t>
            </a:r>
            <a:r>
              <a:rPr lang="ru-RU" sz="3600" b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</a:t>
            </a:r>
            <a:r>
              <a:rPr lang="ru-RU" sz="36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освоения</a:t>
            </a:r>
            <a:r>
              <a:rPr lang="ru-RU" sz="36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3944" y="1020405"/>
            <a:ext cx="1075805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4470" marR="346075" indent="22796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освоения программы являются целевые ориентиры дошкольного образования, которые представляют собой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социально-нормативные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характеристики возможных достижений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Обозначенные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программе возрастные ориентиры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условный характер, что предполагает широкий возрастной диапазон для достижения ребенком планируемых результатов. Это связано с неустойчивостью,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гетерохронностью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индивидуальным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темпом психического развития</a:t>
            </a: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в дошкольном детстве, особенно при прохождении критических периодов. По этой причине ребенок может продемонстрировать обозначенные в планируемых результатах возрастные характеристики развития раньше или позже заданных возрастных ориентиров.</a:t>
            </a:r>
          </a:p>
        </p:txBody>
      </p:sp>
    </p:spTree>
    <p:extLst>
      <p:ext uri="{BB962C8B-B14F-4D97-AF65-F5344CB8AC3E}">
        <p14:creationId xmlns:p14="http://schemas.microsoft.com/office/powerpoint/2010/main" val="403757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528</Words>
  <Application>Microsoft Office PowerPoint</Application>
  <PresentationFormat>Широкоэкранный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15</cp:revision>
  <dcterms:created xsi:type="dcterms:W3CDTF">2023-09-02T10:22:58Z</dcterms:created>
  <dcterms:modified xsi:type="dcterms:W3CDTF">2023-09-03T15:32:54Z</dcterms:modified>
</cp:coreProperties>
</file>